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70" r:id="rId13"/>
    <p:sldId id="271" r:id="rId14"/>
    <p:sldId id="268" r:id="rId15"/>
    <p:sldId id="269" r:id="rId16"/>
    <p:sldId id="272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Wednesday, October 20,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6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Wednesday, October 20,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Wednesday, October 20,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2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Wednesday, October 20,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8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Wednesday, October 20,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2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Wednesday, October 20,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5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Wednesday, October 20,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2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Wednesday, October 20,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7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Wednesday, October 20,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Wednesday, October 20,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1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Wednesday, October 20,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2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Wednesday, October 20,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5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3F794D0-2982-490E-88DA-93D489750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41F440-A1BD-4449-9B2F-5D2932F84D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16"/>
          <a:stretch/>
        </p:blipFill>
        <p:spPr>
          <a:xfrm>
            <a:off x="-2" y="10"/>
            <a:ext cx="12192002" cy="446103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FD24A3D-F07A-44A9-BE55-5576292E15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460827"/>
            <a:ext cx="12192003" cy="2397392"/>
          </a:xfrm>
          <a:prstGeom prst="rect">
            <a:avLst/>
          </a:prstGeom>
          <a:gradFill>
            <a:gsLst>
              <a:gs pos="8000">
                <a:schemeClr val="accent6"/>
              </a:gs>
              <a:gs pos="86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441C9-FD2D-4031-B5C5-67478196C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038600" y="4463553"/>
            <a:ext cx="8153401" cy="2394447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81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BF09AEC-6E6E-418F-9974-8730F1B2B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834054">
            <a:off x="2944145" y="2710934"/>
            <a:ext cx="3118759" cy="4639931"/>
          </a:xfrm>
          <a:custGeom>
            <a:avLst/>
            <a:gdLst>
              <a:gd name="connsiteX0" fmla="*/ 3118759 w 3118759"/>
              <a:gd name="connsiteY0" fmla="*/ 79510 h 4639931"/>
              <a:gd name="connsiteX1" fmla="*/ 1204940 w 3118759"/>
              <a:gd name="connsiteY1" fmla="*/ 4639931 h 4639931"/>
              <a:gd name="connsiteX2" fmla="*/ 1103495 w 3118759"/>
              <a:gd name="connsiteY2" fmla="*/ 4578302 h 4639931"/>
              <a:gd name="connsiteX3" fmla="*/ 0 w 3118759"/>
              <a:gd name="connsiteY3" fmla="*/ 2502877 h 4639931"/>
              <a:gd name="connsiteX4" fmla="*/ 2502877 w 3118759"/>
              <a:gd name="connsiteY4" fmla="*/ 0 h 4639931"/>
              <a:gd name="connsiteX5" fmla="*/ 3007294 w 3118759"/>
              <a:gd name="connsiteY5" fmla="*/ 50850 h 463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59" h="4639931">
                <a:moveTo>
                  <a:pt x="3118759" y="79510"/>
                </a:moveTo>
                <a:lnTo>
                  <a:pt x="1204940" y="4639931"/>
                </a:lnTo>
                <a:lnTo>
                  <a:pt x="1103495" y="4578302"/>
                </a:lnTo>
                <a:cubicBezTo>
                  <a:pt x="437725" y="4128517"/>
                  <a:pt x="0" y="3366815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2675665" y="0"/>
                  <a:pt x="2844363" y="17509"/>
                  <a:pt x="3007294" y="50850"/>
                </a:cubicBezTo>
                <a:close/>
              </a:path>
            </a:pathLst>
          </a:custGeom>
          <a:gradFill>
            <a:gsLst>
              <a:gs pos="0">
                <a:schemeClr val="accent6">
                  <a:alpha val="12000"/>
                </a:schemeClr>
              </a:gs>
              <a:gs pos="100000">
                <a:schemeClr val="accent6">
                  <a:lumMod val="60000"/>
                  <a:lumOff val="40000"/>
                  <a:alpha val="20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9D3989-3E00-4727-914E-959DFE8FA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6701" y="4460827"/>
            <a:ext cx="8115300" cy="1945408"/>
          </a:xfrm>
          <a:prstGeom prst="rect">
            <a:avLst/>
          </a:prstGeom>
          <a:gradFill>
            <a:gsLst>
              <a:gs pos="0">
                <a:schemeClr val="accent6">
                  <a:alpha val="16000"/>
                </a:schemeClr>
              </a:gs>
              <a:gs pos="62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E0B351-D3CA-4D2D-8554-CCD57D1BA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3807" y="4611271"/>
            <a:ext cx="9436593" cy="1171556"/>
          </a:xfrm>
        </p:spPr>
        <p:txBody>
          <a:bodyPr>
            <a:normAutofit/>
          </a:bodyPr>
          <a:lstStyle/>
          <a:p>
            <a:pPr algn="l"/>
            <a:r>
              <a:rPr lang="ru-RU" sz="3600" dirty="0">
                <a:solidFill>
                  <a:schemeClr val="bg1"/>
                </a:solidFill>
              </a:rPr>
              <a:t>Клише для написания итогового сочинения</a:t>
            </a:r>
          </a:p>
        </p:txBody>
      </p:sp>
    </p:spTree>
    <p:extLst>
      <p:ext uri="{BB962C8B-B14F-4D97-AF65-F5344CB8AC3E}">
        <p14:creationId xmlns:p14="http://schemas.microsoft.com/office/powerpoint/2010/main" val="765428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6013891-8839-474A-9E8E-0B7C8D7A88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4. Обращение </a:t>
            </a:r>
            <a:br>
              <a:rPr lang="ru-RU" dirty="0"/>
            </a:br>
            <a:r>
              <a:rPr lang="ru-RU" dirty="0"/>
              <a:t>к произведению</a:t>
            </a:r>
          </a:p>
        </p:txBody>
      </p:sp>
    </p:spTree>
    <p:extLst>
      <p:ext uri="{BB962C8B-B14F-4D97-AF65-F5344CB8AC3E}">
        <p14:creationId xmlns:p14="http://schemas.microsoft.com/office/powerpoint/2010/main" val="2116232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D3D35EE-2AC8-47A2-9E63-742595B2E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292" y="1094007"/>
            <a:ext cx="10240903" cy="3956179"/>
          </a:xfrm>
        </p:spPr>
        <p:txBody>
          <a:bodyPr>
            <a:normAutofit fontScale="70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Так, в лирическом стихотворении (название) поэт (имя) обращается к теме…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Тема (….) затрагивается в романе…(автор, название).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Тема (...) раскрывается в произведении… (автор, название).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Проблема (варварского отношения к природе и т.п.) волновала многих писателей. Обращается к ней и ...(имя писателя) в...(название произведения).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Идея (единства природы человека и т.п.) выражена в стихотворении…(автор, название).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Мысль о необходимости (защищать природу и т.п.) выражена и в романе… (автор, название).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Вспомним героя повести… (автор, название).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Обратимся к роману… (автор, название).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Лирический герой стихотворения … (автор, название) тоже размышляет об этом.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507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6013891-8839-474A-9E8E-0B7C8D7A88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5. Интерпретация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29757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1637D16-D274-4085-A5D4-F05A3FF6B1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68172"/>
            <a:ext cx="4975746" cy="4180822"/>
          </a:xfrm>
        </p:spPr>
        <p:txBody>
          <a:bodyPr>
            <a:normAutofit fontScale="77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Автор повествует о…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Автор описывает…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Поэт показывает…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Писатель размышляет о…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Писатель обращает наше внимание…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Писатель заостряет наше внимание на …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Он акцентирует внимание читателя на…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Этот поступок героя говорит о ...</a:t>
            </a:r>
          </a:p>
          <a:p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00C1DCFC-3AE7-4C67-BC8C-75A0EF100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68172"/>
            <a:ext cx="5181600" cy="4180822"/>
          </a:xfrm>
        </p:spPr>
        <p:txBody>
          <a:bodyPr>
            <a:normAutofit fontScale="77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Мы видим, что герой поступил так, потому...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Автор показывает, к каким последствиям привело...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Этому герою/поступку автор противопоставляет...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Писатель осуждает…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Он ставит нам в пример…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Автор подчеркивает…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Автор утверждает…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8149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6013891-8839-474A-9E8E-0B7C8D7A88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6. </a:t>
            </a:r>
            <a:r>
              <a:rPr lang="ru-RU" dirty="0" err="1"/>
              <a:t>Микровывод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1009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04113FF-4887-47D8-8164-75CD71D35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Писатель считает, что…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Таким образом, автор хочет донести до нас мысль о….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Мы можем прийти к выводу...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287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6013891-8839-474A-9E8E-0B7C8D7A88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7. заключение</a:t>
            </a:r>
          </a:p>
        </p:txBody>
      </p:sp>
    </p:spTree>
    <p:extLst>
      <p:ext uri="{BB962C8B-B14F-4D97-AF65-F5344CB8AC3E}">
        <p14:creationId xmlns:p14="http://schemas.microsoft.com/office/powerpoint/2010/main" val="3281063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694EF1B-9E1F-47D3-B621-C1D5114C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126" y="1058496"/>
            <a:ext cx="10240903" cy="3956179"/>
          </a:xfrm>
        </p:spPr>
        <p:txBody>
          <a:bodyPr>
            <a:normAutofit fontScale="77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Подводя итоги сказанному, можно сделать вывод…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Невольно напрашивается вывод…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Таким образом, мы приходим к выводу: …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Итак, можно сделать вывод, что…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В заключение хочется призвать людей к… Так давайте не забывать о ...! Будем помнить о...!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В заключение хочется выразить надежду на то, что…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Хочется верить, что…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Обобщая сказанное, хочу сказать, что…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Заканчивая рассуждение на тему «...», нельзя не сказать, что люди должны…</a:t>
            </a:r>
          </a:p>
          <a:p>
            <a:pPr marL="0" indent="0" algn="l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860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6013891-8839-474A-9E8E-0B7C8D7A88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1. вступление</a:t>
            </a:r>
          </a:p>
        </p:txBody>
      </p:sp>
    </p:spTree>
    <p:extLst>
      <p:ext uri="{BB962C8B-B14F-4D97-AF65-F5344CB8AC3E}">
        <p14:creationId xmlns:p14="http://schemas.microsoft.com/office/powerpoint/2010/main" val="3328334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85D794-6EEA-4E66-BF80-1A8A790A0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004" y="1271560"/>
            <a:ext cx="10240903" cy="3956179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Конечно, каждый человек по-своему ответит на этот вопрос. Попытаюсь дать свое определение этим понятиям.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Конечно, каждый человек по-своему ответит на этот вопрос. На мой взгляд, 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Думается, на этот вопрос могут быть даны разные ответы. Я полагаю, что...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Наверное, каждый человек хоть раз задумывался над тем, что значит …(некое понятие). Я считаю, что …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Размышляя над этими вопросами, нельзя не прийти к ответу: ...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28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A78776A-C3F8-4C40-A065-423DD4AEF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0680" y="1262683"/>
            <a:ext cx="10240903" cy="3956179"/>
          </a:xfrm>
        </p:spPr>
        <p:txBody>
          <a:bodyPr>
            <a:norm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Golos"/>
              </a:rPr>
              <a:t>Всем известно, что ... Об этом написаны тысячи книг и сняты сотни фильмов, об этом говорят и …, и … 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Golos"/>
              </a:rPr>
              <a:t>С давних времён люди задумывались над вопросом … Никто не станет отрицать важности ... в жизни людей. Каждый из нас хоть раз в жизни размышлял о …. Как следует относиться к …? </a:t>
            </a:r>
            <a:endParaRPr lang="ru-RU" dirty="0">
              <a:solidFill>
                <a:srgbClr val="000000"/>
              </a:solidFill>
              <a:latin typeface="Golos"/>
            </a:endParaRP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Golos"/>
              </a:rPr>
              <a:t>(Вопросы). Эти вопросы очень важны, потому что заставляют нас задуматься о сущности ... . Одни считают, что .... Другие .... Я считаю, что… На мой взгляд, 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0833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6013891-8839-474A-9E8E-0B7C8D7A88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2. Переход </a:t>
            </a:r>
            <a:br>
              <a:rPr lang="ru-RU" dirty="0"/>
            </a:br>
            <a:r>
              <a:rPr lang="ru-RU" dirty="0"/>
              <a:t>к основной части</a:t>
            </a:r>
          </a:p>
        </p:txBody>
      </p:sp>
    </p:spTree>
    <p:extLst>
      <p:ext uri="{BB962C8B-B14F-4D97-AF65-F5344CB8AC3E}">
        <p14:creationId xmlns:p14="http://schemas.microsoft.com/office/powerpoint/2010/main" val="1701984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53332C-E32D-4272-8E43-882E313D3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722" y="1450910"/>
            <a:ext cx="10240903" cy="395617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правильности такой точки зрения меня убеждает художественная литература</a:t>
            </a:r>
          </a:p>
          <a:p>
            <a:r>
              <a:rPr lang="ru-RU" dirty="0"/>
              <a:t>Давайте вспомним произведения художественной литературы, в которых раскрывается тема...</a:t>
            </a:r>
          </a:p>
          <a:p>
            <a:r>
              <a:rPr lang="ru-RU" dirty="0"/>
              <a:t>Правильность своей точки зрения могу доказать, обратившись к ...</a:t>
            </a:r>
          </a:p>
          <a:p>
            <a:r>
              <a:rPr lang="ru-RU" dirty="0"/>
              <a:t>Обратимся к произведениям художественной литературы</a:t>
            </a:r>
          </a:p>
          <a:p>
            <a:r>
              <a:rPr lang="ru-RU" dirty="0"/>
              <a:t>За примерами давайте обратимся к произведениям художественной литературы</a:t>
            </a:r>
          </a:p>
          <a:p>
            <a:r>
              <a:rPr lang="ru-RU" dirty="0"/>
              <a:t>Размышляя о ..., я не могу не обратиться к произведению ФИО, в котором...</a:t>
            </a:r>
          </a:p>
          <a:p>
            <a:r>
              <a:rPr lang="ru-RU" dirty="0"/>
              <a:t>Размышляя над этими вопросами, нельзя не прийти к ответу: ...(ответ на вопрос, заданный во вступлении)</a:t>
            </a:r>
          </a:p>
        </p:txBody>
      </p:sp>
    </p:spTree>
    <p:extLst>
      <p:ext uri="{BB962C8B-B14F-4D97-AF65-F5344CB8AC3E}">
        <p14:creationId xmlns:p14="http://schemas.microsoft.com/office/powerpoint/2010/main" val="3367805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2984F8-9756-4909-B47B-D4BE7B3E9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9558" y="1450910"/>
            <a:ext cx="10240903" cy="3956179"/>
          </a:xfrm>
        </p:spPr>
        <p:txBody>
          <a:bodyPr>
            <a:norm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Golos"/>
              </a:rPr>
              <a:t>Чтобы доказать свою позицию, обращусь к примерам из художественной литературы.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Golos"/>
              </a:rPr>
              <a:t>Яркие примеры, доказывающие мою точку зрения, можно найти в произведениях художественной литературы.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Golos"/>
              </a:rPr>
              <a:t>В доказательство моей точки зрения могу обратиться к примерам из произведений художественной литературы.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Golos"/>
              </a:rPr>
              <a:t>Давайте вспомним произведения художественной литературы, в которых раскрывается тема...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1493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6013891-8839-474A-9E8E-0B7C8D7A88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3. Введение аргумента</a:t>
            </a:r>
          </a:p>
        </p:txBody>
      </p:sp>
    </p:spTree>
    <p:extLst>
      <p:ext uri="{BB962C8B-B14F-4D97-AF65-F5344CB8AC3E}">
        <p14:creationId xmlns:p14="http://schemas.microsoft.com/office/powerpoint/2010/main" val="3753616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84FA59C-D54D-4A15-90BB-33F1420D7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Сегодня мы понимаем, что...(основная мысль сочинения)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Конечно, каждый человек по-своему ответит на этот вопрос. На мой взгляд, ...(основная мысль сочинения).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B2734"/>
                </a:solidFill>
                <a:effectLst/>
                <a:latin typeface="Montserrat"/>
              </a:rPr>
              <a:t>Думается, на этот вопрос могут быть даны разные ответы, но я считаю, что... (основная мысль сочинения)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345404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RightStep">
      <a:dk1>
        <a:srgbClr val="000000"/>
      </a:dk1>
      <a:lt1>
        <a:srgbClr val="FFFFFF"/>
      </a:lt1>
      <a:dk2>
        <a:srgbClr val="413024"/>
      </a:dk2>
      <a:lt2>
        <a:srgbClr val="E8E3E2"/>
      </a:lt2>
      <a:accent1>
        <a:srgbClr val="7BA9B4"/>
      </a:accent1>
      <a:accent2>
        <a:srgbClr val="7F96BA"/>
      </a:accent2>
      <a:accent3>
        <a:srgbClr val="9796C6"/>
      </a:accent3>
      <a:accent4>
        <a:srgbClr val="997FBA"/>
      </a:accent4>
      <a:accent5>
        <a:srgbClr val="BE94C5"/>
      </a:accent5>
      <a:accent6>
        <a:srgbClr val="BA7FAA"/>
      </a:accent6>
      <a:hlink>
        <a:srgbClr val="AD7467"/>
      </a:hlink>
      <a:folHlink>
        <a:srgbClr val="7F7F7F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703</Words>
  <Application>Microsoft Office PowerPoint</Application>
  <PresentationFormat>Широкоэкранный</PresentationFormat>
  <Paragraphs>66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Golos</vt:lpstr>
      <vt:lpstr>Montserrat</vt:lpstr>
      <vt:lpstr>Tw Cen MT</vt:lpstr>
      <vt:lpstr>GradientRiseVTI</vt:lpstr>
      <vt:lpstr>Клише для написания итогового сочинения</vt:lpstr>
      <vt:lpstr>1. вступление</vt:lpstr>
      <vt:lpstr>Презентация PowerPoint</vt:lpstr>
      <vt:lpstr>Презентация PowerPoint</vt:lpstr>
      <vt:lpstr>2. Переход  к основной части</vt:lpstr>
      <vt:lpstr>Презентация PowerPoint</vt:lpstr>
      <vt:lpstr>Презентация PowerPoint</vt:lpstr>
      <vt:lpstr>3. Введение аргумента</vt:lpstr>
      <vt:lpstr>Презентация PowerPoint</vt:lpstr>
      <vt:lpstr>4. Обращение  к произведению</vt:lpstr>
      <vt:lpstr>Презентация PowerPoint</vt:lpstr>
      <vt:lpstr>5. Интерпретация текста</vt:lpstr>
      <vt:lpstr>Презентация PowerPoint</vt:lpstr>
      <vt:lpstr>6. Микровывод</vt:lpstr>
      <vt:lpstr>Презентация PowerPoint</vt:lpstr>
      <vt:lpstr>7. заключение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Клише для написания (декабрьского) сочинения</dc:title>
  <dc:creator>User</dc:creator>
  <cp:lastModifiedBy>Александр Лобанев</cp:lastModifiedBy>
  <cp:revision>6</cp:revision>
  <dcterms:created xsi:type="dcterms:W3CDTF">2020-11-08T20:23:41Z</dcterms:created>
  <dcterms:modified xsi:type="dcterms:W3CDTF">2021-10-20T14:45:22Z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89363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S9.1.2</vt:lpwstr>
  </property>
</Properties>
</file>